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6" r:id="rId5"/>
    <p:sldId id="272" r:id="rId6"/>
    <p:sldId id="273" r:id="rId7"/>
    <p:sldId id="269" r:id="rId8"/>
    <p:sldId id="268" r:id="rId9"/>
    <p:sldId id="274" r:id="rId10"/>
    <p:sldId id="276" r:id="rId11"/>
    <p:sldId id="271" r:id="rId12"/>
    <p:sldId id="275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90F14F-CA2C-4468-A75B-422905B05B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3097A5-AC7A-4179-A36B-CC583B39531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1. Ровный эмоциональный фон</a:t>
          </a:r>
        </a:p>
      </dgm:t>
    </dgm:pt>
    <dgm:pt modelId="{C264A87A-F83E-4AFF-814C-BF152FD801EA}" type="parTrans" cxnId="{73D31669-35D2-40DD-A129-7432984B356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DF24F-2D72-4EFB-A9F0-726337D8A563}" type="sibTrans" cxnId="{73D31669-35D2-40DD-A129-7432984B356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B92B6D-DE93-4F5C-AB53-60B84EDF35A0}">
      <dgm:prSet phldrT="[Текст]" custT="1"/>
      <dgm:spPr/>
      <dgm:t>
        <a:bodyPr/>
        <a:lstStyle/>
        <a:p>
          <a:r>
            <a:rPr lang="ru-RU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Нужно все фразы и предложения формулировать исключительно в положительном ключе. Разговаривать при этом спокойно и нейтрально</a:t>
          </a:r>
          <a:r>
            <a:rPr lang="ru-RU" sz="14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069D0-1323-4658-A2E6-08A12CB86D80}" type="parTrans" cxnId="{5B0907D4-D164-4F11-8ADC-B197AF08305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F5C053-DB70-4292-A703-80C42772CFAA}" type="sibTrans" cxnId="{5B0907D4-D164-4F11-8ADC-B197AF08305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A298CB-8422-4691-8FDD-3EF52A0D6EB5}">
      <dgm:prSet phldrT="[Текст]" custT="1"/>
      <dgm:spPr/>
      <dgm:t>
        <a:bodyPr/>
        <a:lstStyle/>
        <a:p>
          <a:r>
            <a: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2. Никогда не говорить аутичному ребёнку много слов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06FE78-5453-41CE-B264-E7686A7ED2DB}" type="parTrans" cxnId="{D1D71B8B-40E4-48EC-B3CF-D874F2A5CAA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6BFC0C-120F-40AF-BDEF-1F1BA55C58F4}" type="sibTrans" cxnId="{D1D71B8B-40E4-48EC-B3CF-D874F2A5CAA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56E02-66E1-4BE2-A41C-58953E971B25}">
      <dgm:prSet phldrT="[Текст]" custT="1"/>
      <dgm:spPr/>
      <dgm:t>
        <a:bodyPr/>
        <a:lstStyle/>
        <a:p>
          <a:r>
            <a:rPr lang="ru-RU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говорить ребёнку с аутизмом длинные предложения из сложных слов, он потеряет мысль уже после третьего слова, а на четвёртом и вовсе перестанет слушать.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CCD7DF-D7F0-439A-9689-A19CC06FDA87}" type="parTrans" cxnId="{065A5A62-5529-44F1-AFC0-682763E5F6F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2E80D-D9C8-4665-A8C3-5220E68B59D3}" type="sibTrans" cxnId="{065A5A62-5529-44F1-AFC0-682763E5F6F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B3ACF-4C05-4CE8-81A9-C487F455C846}">
      <dgm:prSet phldrT="[Текст]" custT="1"/>
      <dgm:spPr/>
      <dgm:t>
        <a:bodyPr/>
        <a:lstStyle/>
        <a:p>
          <a:r>
            <a: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3. Во время разговора важен глазной контакт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877E7-F630-4CAA-89EB-63B6E9A9252F}" type="parTrans" cxnId="{C962C983-5ACE-43CE-8DFD-E9EE3FC0595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51AE18-C94A-47D4-BE25-7C3F2770520D}" type="sibTrans" cxnId="{C962C983-5ACE-43CE-8DFD-E9EE3FC0595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7E1DB-B90F-4DFB-AF4A-27FA0621D574}">
      <dgm:prSet custT="1"/>
      <dgm:spPr/>
      <dgm:t>
        <a:bodyPr/>
        <a:lstStyle/>
        <a:p>
          <a:r>
            <a:rPr lang="ru-RU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Для того чтобы чему-то научить аутичного ребёнка, нужно обязательно сесть напротив него и посмотреть в глаза, после уже требовать выполнения какого либо действия.</a:t>
          </a:r>
        </a:p>
      </dgm:t>
    </dgm:pt>
    <dgm:pt modelId="{C846ABC2-F1FD-4F7C-821B-80AF56BEE850}" type="parTrans" cxnId="{C462B602-A12B-4884-865F-1E6DAE541DC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BEDE88-4F41-4DE2-9CB1-ABBF7CD65B5C}" type="sibTrans" cxnId="{C462B602-A12B-4884-865F-1E6DAE541DC4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88A37-200E-4807-9443-1B1B3A9E4131}">
      <dgm:prSet custT="1"/>
      <dgm:spPr/>
      <dgm:t>
        <a:bodyPr/>
        <a:lstStyle/>
        <a:p>
          <a:r>
            <a: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4. Зрительное восприятие лучше, чем словесное</a:t>
          </a:r>
          <a:endParaRPr lang="ru-RU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AFF39-03A2-4898-8D20-D4C03C2B3655}" type="parTrans" cxnId="{C9BBC385-AD25-4918-BCB7-FB49FEE050A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7266A-8BF7-4856-9BDB-5DA28DA5B416}" type="sibTrans" cxnId="{C9BBC385-AD25-4918-BCB7-FB49FEE050A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C1D245-374F-4F2F-9450-68ADD09B6FB3}">
      <dgm:prSet custT="1"/>
      <dgm:spPr/>
      <dgm:t>
        <a:bodyPr/>
        <a:lstStyle/>
        <a:p>
          <a:r>
            <a:rPr lang="ru-RU" sz="18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есть возможность показать, показывайте. Если ребёнок умеет читать, то написанное слово для него лучше произнесённого.</a:t>
          </a:r>
        </a:p>
      </dgm:t>
    </dgm:pt>
    <dgm:pt modelId="{02A0D3F9-920E-4717-A2D4-E9E332A13DCF}" type="parTrans" cxnId="{1C1AF506-EE83-4B79-AEC1-B9F01F21EF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1750B-F77E-4A56-BF51-67696376FBB2}" type="sibTrans" cxnId="{1C1AF506-EE83-4B79-AEC1-B9F01F21EF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27CC7C-C2C5-496B-B276-92629C6B0CDD}">
      <dgm:prSet custT="1"/>
      <dgm:spPr/>
      <dgm:t>
        <a:bodyPr/>
        <a:lstStyle/>
        <a:p>
          <a:r>
            <a: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5. Никогда не поощряйте плохое поведение</a:t>
          </a:r>
          <a:endParaRPr lang="ru-RU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FFBB96-3C4F-4B1A-9E92-F51C483F9C34}" type="parTrans" cxnId="{8649F9D1-190D-46C4-92B2-769D626F42D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E80C7-CC08-4FC2-9F2E-7C930D994215}" type="sibTrans" cxnId="{8649F9D1-190D-46C4-92B2-769D626F42D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41984-9371-41D1-AFBB-83162AFDA07F}">
      <dgm:prSet custT="1"/>
      <dgm:spPr/>
      <dgm:t>
        <a:bodyPr/>
        <a:lstStyle/>
        <a:p>
          <a:r>
            <a:rPr lang="ru-RU" sz="16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6. Поощрять ребёнка, когда он не совершает ничего плохого</a:t>
          </a:r>
          <a:endParaRPr lang="ru-RU" sz="16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D71AE-65A0-47DB-9171-939807729BA1}" type="parTrans" cxnId="{A0254096-0B08-45F6-8194-1B7D95C3A73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D1039C-0CA7-44A1-9D5E-3E7BF9977201}" type="sibTrans" cxnId="{A0254096-0B08-45F6-8194-1B7D95C3A73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7FE08-53BE-4379-B85C-1F0541FF650F}" type="pres">
      <dgm:prSet presAssocID="{E890F14F-CA2C-4468-A75B-422905B05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9203C7-7F09-4BB2-8950-1DFA35274598}" type="pres">
      <dgm:prSet presAssocID="{BD3097A5-AC7A-4179-A36B-CC583B395312}" presName="parentText" presStyleLbl="node1" presStyleIdx="0" presStyleCnt="6" custScaleY="36623" custLinFactNeighborX="-8657" custLinFactNeighborY="-386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744AB-38E4-4187-A569-89EFCDF8918F}" type="pres">
      <dgm:prSet presAssocID="{BD3097A5-AC7A-4179-A36B-CC583B395312}" presName="childText" presStyleLbl="revTx" presStyleIdx="0" presStyleCnt="4" custScaleY="56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A54BA-CFC3-42D9-B04E-75DC8960876B}" type="pres">
      <dgm:prSet presAssocID="{F9A298CB-8422-4691-8FDD-3EF52A0D6EB5}" presName="parentText" presStyleLbl="node1" presStyleIdx="1" presStyleCnt="6" custScaleY="38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EE540-16F6-4866-8127-CAC4287D84EA}" type="pres">
      <dgm:prSet presAssocID="{F9A298CB-8422-4691-8FDD-3EF52A0D6EB5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CA5CF-C0A4-43ED-8B7A-5E5BB975CA2F}" type="pres">
      <dgm:prSet presAssocID="{3CBB3ACF-4C05-4CE8-81A9-C487F455C846}" presName="parentText" presStyleLbl="node1" presStyleIdx="2" presStyleCnt="6" custScaleY="48800" custLinFactNeighborX="-4228" custLinFactNeighborY="-155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80416-D0C4-4E06-A7E2-6E793211E08C}" type="pres">
      <dgm:prSet presAssocID="{3CBB3ACF-4C05-4CE8-81A9-C487F455C84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C5AA0-4396-43A8-B497-A4BC6AB29917}" type="pres">
      <dgm:prSet presAssocID="{40C88A37-200E-4807-9443-1B1B3A9E4131}" presName="parentText" presStyleLbl="node1" presStyleIdx="3" presStyleCnt="6" custScaleY="488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56984-4B42-41C3-B65F-8E15295B37DA}" type="pres">
      <dgm:prSet presAssocID="{40C88A37-200E-4807-9443-1B1B3A9E413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B8459-A1A2-4263-AD3D-EAC5F94BE632}" type="pres">
      <dgm:prSet presAssocID="{A427CC7C-C2C5-496B-B276-92629C6B0CDD}" presName="parentText" presStyleLbl="node1" presStyleIdx="4" presStyleCnt="6" custScaleY="48800" custLinFactY="-15222" custLinFactNeighborX="3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59DFB-B507-45C9-9E8E-1341780A8DE4}" type="pres">
      <dgm:prSet presAssocID="{051E80C7-CC08-4FC2-9F2E-7C930D994215}" presName="spacer" presStyleCnt="0"/>
      <dgm:spPr/>
    </dgm:pt>
    <dgm:pt modelId="{202DE896-AD99-4D00-AEA5-FC78154FD5F7}" type="pres">
      <dgm:prSet presAssocID="{7B641984-9371-41D1-AFBB-83162AFDA07F}" presName="parentText" presStyleLbl="node1" presStyleIdx="5" presStyleCnt="6" custScaleY="48800" custLinFactY="-9469" custLinFactNeighborX="-11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BC385-AD25-4918-BCB7-FB49FEE050AB}" srcId="{E890F14F-CA2C-4468-A75B-422905B05B08}" destId="{40C88A37-200E-4807-9443-1B1B3A9E4131}" srcOrd="3" destOrd="0" parTransId="{482AFF39-03A2-4898-8D20-D4C03C2B3655}" sibTransId="{3857266A-8BF7-4856-9BDB-5DA28DA5B416}"/>
    <dgm:cxn modelId="{D1D71B8B-40E4-48EC-B3CF-D874F2A5CAA7}" srcId="{E890F14F-CA2C-4468-A75B-422905B05B08}" destId="{F9A298CB-8422-4691-8FDD-3EF52A0D6EB5}" srcOrd="1" destOrd="0" parTransId="{A606FE78-5453-41CE-B264-E7686A7ED2DB}" sibTransId="{336BFC0C-120F-40AF-BDEF-1F1BA55C58F4}"/>
    <dgm:cxn modelId="{8649F9D1-190D-46C4-92B2-769D626F42D2}" srcId="{E890F14F-CA2C-4468-A75B-422905B05B08}" destId="{A427CC7C-C2C5-496B-B276-92629C6B0CDD}" srcOrd="4" destOrd="0" parTransId="{F0FFBB96-3C4F-4B1A-9E92-F51C483F9C34}" sibTransId="{051E80C7-CC08-4FC2-9F2E-7C930D994215}"/>
    <dgm:cxn modelId="{A0254096-0B08-45F6-8194-1B7D95C3A73E}" srcId="{E890F14F-CA2C-4468-A75B-422905B05B08}" destId="{7B641984-9371-41D1-AFBB-83162AFDA07F}" srcOrd="5" destOrd="0" parTransId="{E91D71AE-65A0-47DB-9171-939807729BA1}" sibTransId="{1CD1039C-0CA7-44A1-9D5E-3E7BF9977201}"/>
    <dgm:cxn modelId="{7143E7F7-1C2E-4DD5-BBD0-A1E925CADA12}" type="presOf" srcId="{26F7E1DB-B90F-4DFB-AF4A-27FA0621D574}" destId="{E0280416-D0C4-4E06-A7E2-6E793211E08C}" srcOrd="0" destOrd="0" presId="urn:microsoft.com/office/officeart/2005/8/layout/vList2"/>
    <dgm:cxn modelId="{C462B602-A12B-4884-865F-1E6DAE541DC4}" srcId="{3CBB3ACF-4C05-4CE8-81A9-C487F455C846}" destId="{26F7E1DB-B90F-4DFB-AF4A-27FA0621D574}" srcOrd="0" destOrd="0" parTransId="{C846ABC2-F1FD-4F7C-821B-80AF56BEE850}" sibTransId="{FCBEDE88-4F41-4DE2-9CB1-ABBF7CD65B5C}"/>
    <dgm:cxn modelId="{ED292766-8A19-4DEC-B487-C9264A81D273}" type="presOf" srcId="{B0C1D245-374F-4F2F-9450-68ADD09B6FB3}" destId="{EC056984-4B42-41C3-B65F-8E15295B37DA}" srcOrd="0" destOrd="0" presId="urn:microsoft.com/office/officeart/2005/8/layout/vList2"/>
    <dgm:cxn modelId="{065A5A62-5529-44F1-AFC0-682763E5F6FF}" srcId="{F9A298CB-8422-4691-8FDD-3EF52A0D6EB5}" destId="{8A256E02-66E1-4BE2-A41C-58953E971B25}" srcOrd="0" destOrd="0" parTransId="{85CCD7DF-D7F0-439A-9689-A19CC06FDA87}" sibTransId="{CB52E80D-D9C8-4665-A8C3-5220E68B59D3}"/>
    <dgm:cxn modelId="{311A14D8-8024-428B-904A-1F53D772109E}" type="presOf" srcId="{BD3097A5-AC7A-4179-A36B-CC583B395312}" destId="{F49203C7-7F09-4BB2-8950-1DFA35274598}" srcOrd="0" destOrd="0" presId="urn:microsoft.com/office/officeart/2005/8/layout/vList2"/>
    <dgm:cxn modelId="{C962C983-5ACE-43CE-8DFD-E9EE3FC0595D}" srcId="{E890F14F-CA2C-4468-A75B-422905B05B08}" destId="{3CBB3ACF-4C05-4CE8-81A9-C487F455C846}" srcOrd="2" destOrd="0" parTransId="{4C2877E7-F630-4CAA-89EB-63B6E9A9252F}" sibTransId="{8751AE18-C94A-47D4-BE25-7C3F2770520D}"/>
    <dgm:cxn modelId="{4E81E9A3-CE26-4676-AD4F-578F5EA3915C}" type="presOf" srcId="{7B641984-9371-41D1-AFBB-83162AFDA07F}" destId="{202DE896-AD99-4D00-AEA5-FC78154FD5F7}" srcOrd="0" destOrd="0" presId="urn:microsoft.com/office/officeart/2005/8/layout/vList2"/>
    <dgm:cxn modelId="{5B0907D4-D164-4F11-8ADC-B197AF083056}" srcId="{BD3097A5-AC7A-4179-A36B-CC583B395312}" destId="{DEB92B6D-DE93-4F5C-AB53-60B84EDF35A0}" srcOrd="0" destOrd="0" parTransId="{AC8069D0-1323-4658-A2E6-08A12CB86D80}" sibTransId="{3EF5C053-DB70-4292-A703-80C42772CFAA}"/>
    <dgm:cxn modelId="{2CBCDBC0-A926-4700-9F95-9E2BEE77890F}" type="presOf" srcId="{3CBB3ACF-4C05-4CE8-81A9-C487F455C846}" destId="{34ECA5CF-C0A4-43ED-8B7A-5E5BB975CA2F}" srcOrd="0" destOrd="0" presId="urn:microsoft.com/office/officeart/2005/8/layout/vList2"/>
    <dgm:cxn modelId="{1A388238-018A-459D-8E48-B1729E6A2E2A}" type="presOf" srcId="{A427CC7C-C2C5-496B-B276-92629C6B0CDD}" destId="{BBCB8459-A1A2-4263-AD3D-EAC5F94BE632}" srcOrd="0" destOrd="0" presId="urn:microsoft.com/office/officeart/2005/8/layout/vList2"/>
    <dgm:cxn modelId="{73D31669-35D2-40DD-A129-7432984B3567}" srcId="{E890F14F-CA2C-4468-A75B-422905B05B08}" destId="{BD3097A5-AC7A-4179-A36B-CC583B395312}" srcOrd="0" destOrd="0" parTransId="{C264A87A-F83E-4AFF-814C-BF152FD801EA}" sibTransId="{E2ADF24F-2D72-4EFB-A9F0-726337D8A563}"/>
    <dgm:cxn modelId="{4BA449D0-F8A7-4432-934A-37D08DB7B55D}" type="presOf" srcId="{DEB92B6D-DE93-4F5C-AB53-60B84EDF35A0}" destId="{C63744AB-38E4-4187-A569-89EFCDF8918F}" srcOrd="0" destOrd="0" presId="urn:microsoft.com/office/officeart/2005/8/layout/vList2"/>
    <dgm:cxn modelId="{03ADEA5F-2BC6-469D-BD3B-068F3C11201F}" type="presOf" srcId="{8A256E02-66E1-4BE2-A41C-58953E971B25}" destId="{AB3EE540-16F6-4866-8127-CAC4287D84EA}" srcOrd="0" destOrd="0" presId="urn:microsoft.com/office/officeart/2005/8/layout/vList2"/>
    <dgm:cxn modelId="{16170355-E92A-4BD1-BEE2-3143C39A7463}" type="presOf" srcId="{F9A298CB-8422-4691-8FDD-3EF52A0D6EB5}" destId="{5C7A54BA-CFC3-42D9-B04E-75DC8960876B}" srcOrd="0" destOrd="0" presId="urn:microsoft.com/office/officeart/2005/8/layout/vList2"/>
    <dgm:cxn modelId="{9706ECE9-9544-491C-803C-DEDEEAD46A96}" type="presOf" srcId="{E890F14F-CA2C-4468-A75B-422905B05B08}" destId="{6927FE08-53BE-4379-B85C-1F0541FF650F}" srcOrd="0" destOrd="0" presId="urn:microsoft.com/office/officeart/2005/8/layout/vList2"/>
    <dgm:cxn modelId="{1C1AF506-EE83-4B79-AEC1-B9F01F21EFE6}" srcId="{40C88A37-200E-4807-9443-1B1B3A9E4131}" destId="{B0C1D245-374F-4F2F-9450-68ADD09B6FB3}" srcOrd="0" destOrd="0" parTransId="{02A0D3F9-920E-4717-A2D4-E9E332A13DCF}" sibTransId="{FDB1750B-F77E-4A56-BF51-67696376FBB2}"/>
    <dgm:cxn modelId="{975C1A1F-3084-4E21-8ECA-4A627CF7C772}" type="presOf" srcId="{40C88A37-200E-4807-9443-1B1B3A9E4131}" destId="{DEAC5AA0-4396-43A8-B497-A4BC6AB29917}" srcOrd="0" destOrd="0" presId="urn:microsoft.com/office/officeart/2005/8/layout/vList2"/>
    <dgm:cxn modelId="{7C533DEA-7A18-4042-A35D-A32D731F638D}" type="presParOf" srcId="{6927FE08-53BE-4379-B85C-1F0541FF650F}" destId="{F49203C7-7F09-4BB2-8950-1DFA35274598}" srcOrd="0" destOrd="0" presId="urn:microsoft.com/office/officeart/2005/8/layout/vList2"/>
    <dgm:cxn modelId="{E58B4AFB-C344-462C-AAAE-66D6F802D6D5}" type="presParOf" srcId="{6927FE08-53BE-4379-B85C-1F0541FF650F}" destId="{C63744AB-38E4-4187-A569-89EFCDF8918F}" srcOrd="1" destOrd="0" presId="urn:microsoft.com/office/officeart/2005/8/layout/vList2"/>
    <dgm:cxn modelId="{6DA3C786-7311-49AF-AEA2-810F32983467}" type="presParOf" srcId="{6927FE08-53BE-4379-B85C-1F0541FF650F}" destId="{5C7A54BA-CFC3-42D9-B04E-75DC8960876B}" srcOrd="2" destOrd="0" presId="urn:microsoft.com/office/officeart/2005/8/layout/vList2"/>
    <dgm:cxn modelId="{27A892F7-066E-438E-9662-4EF58953600F}" type="presParOf" srcId="{6927FE08-53BE-4379-B85C-1F0541FF650F}" destId="{AB3EE540-16F6-4866-8127-CAC4287D84EA}" srcOrd="3" destOrd="0" presId="urn:microsoft.com/office/officeart/2005/8/layout/vList2"/>
    <dgm:cxn modelId="{33499E74-1A72-4E76-BABA-0F175939085B}" type="presParOf" srcId="{6927FE08-53BE-4379-B85C-1F0541FF650F}" destId="{34ECA5CF-C0A4-43ED-8B7A-5E5BB975CA2F}" srcOrd="4" destOrd="0" presId="urn:microsoft.com/office/officeart/2005/8/layout/vList2"/>
    <dgm:cxn modelId="{40FEAC91-D72E-407D-9172-B60B9E93D9EC}" type="presParOf" srcId="{6927FE08-53BE-4379-B85C-1F0541FF650F}" destId="{E0280416-D0C4-4E06-A7E2-6E793211E08C}" srcOrd="5" destOrd="0" presId="urn:microsoft.com/office/officeart/2005/8/layout/vList2"/>
    <dgm:cxn modelId="{CC1D3905-C750-4277-8844-38F2B1838D51}" type="presParOf" srcId="{6927FE08-53BE-4379-B85C-1F0541FF650F}" destId="{DEAC5AA0-4396-43A8-B497-A4BC6AB29917}" srcOrd="6" destOrd="0" presId="urn:microsoft.com/office/officeart/2005/8/layout/vList2"/>
    <dgm:cxn modelId="{112B90E3-AC2A-45CB-80FF-1968996F1554}" type="presParOf" srcId="{6927FE08-53BE-4379-B85C-1F0541FF650F}" destId="{EC056984-4B42-41C3-B65F-8E15295B37DA}" srcOrd="7" destOrd="0" presId="urn:microsoft.com/office/officeart/2005/8/layout/vList2"/>
    <dgm:cxn modelId="{FF63800E-A8BC-485C-8BC3-5D3B6C2FB9E6}" type="presParOf" srcId="{6927FE08-53BE-4379-B85C-1F0541FF650F}" destId="{BBCB8459-A1A2-4263-AD3D-EAC5F94BE632}" srcOrd="8" destOrd="0" presId="urn:microsoft.com/office/officeart/2005/8/layout/vList2"/>
    <dgm:cxn modelId="{266E6D59-EC90-4F7F-A0D8-6A2E707CD61D}" type="presParOf" srcId="{6927FE08-53BE-4379-B85C-1F0541FF650F}" destId="{5FD59DFB-B507-45C9-9E8E-1341780A8DE4}" srcOrd="9" destOrd="0" presId="urn:microsoft.com/office/officeart/2005/8/layout/vList2"/>
    <dgm:cxn modelId="{C112400D-833A-410A-A169-CFBB5872F0AD}" type="presParOf" srcId="{6927FE08-53BE-4379-B85C-1F0541FF650F}" destId="{202DE896-AD99-4D00-AEA5-FC78154FD5F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203C7-7F09-4BB2-8950-1DFA35274598}">
      <dsp:nvSpPr>
        <dsp:cNvPr id="0" name=""/>
        <dsp:cNvSpPr/>
      </dsp:nvSpPr>
      <dsp:spPr>
        <a:xfrm>
          <a:off x="0" y="0"/>
          <a:ext cx="9001000" cy="377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Ровный эмоциональный фон</a:t>
          </a:r>
        </a:p>
      </dsp:txBody>
      <dsp:txXfrm>
        <a:off x="18407" y="18407"/>
        <a:ext cx="8964186" cy="340256"/>
      </dsp:txXfrm>
    </dsp:sp>
    <dsp:sp modelId="{C63744AB-38E4-4187-A569-89EFCDF8918F}">
      <dsp:nvSpPr>
        <dsp:cNvPr id="0" name=""/>
        <dsp:cNvSpPr/>
      </dsp:nvSpPr>
      <dsp:spPr>
        <a:xfrm>
          <a:off x="0" y="410823"/>
          <a:ext cx="9001000" cy="518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Нужно все фразы и предложения формулировать исключительно в положительном ключе. Разговаривать при этом спокойно и нейтрально</a:t>
          </a:r>
          <a:r>
            <a:rPr lang="ru-RU" sz="14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10823"/>
        <a:ext cx="9001000" cy="518500"/>
      </dsp:txXfrm>
    </dsp:sp>
    <dsp:sp modelId="{5C7A54BA-CFC3-42D9-B04E-75DC8960876B}">
      <dsp:nvSpPr>
        <dsp:cNvPr id="0" name=""/>
        <dsp:cNvSpPr/>
      </dsp:nvSpPr>
      <dsp:spPr>
        <a:xfrm>
          <a:off x="0" y="929323"/>
          <a:ext cx="9001000" cy="401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Никогда не говорить аутичному ребёнку много слов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77" y="948900"/>
        <a:ext cx="8961846" cy="361885"/>
      </dsp:txXfrm>
    </dsp:sp>
    <dsp:sp modelId="{AB3EE540-16F6-4866-8127-CAC4287D84EA}">
      <dsp:nvSpPr>
        <dsp:cNvPr id="0" name=""/>
        <dsp:cNvSpPr/>
      </dsp:nvSpPr>
      <dsp:spPr>
        <a:xfrm>
          <a:off x="0" y="1330363"/>
          <a:ext cx="90010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говорить ребёнку с аутизмом длинные предложения из сложных слов, он потеряет мысль уже после третьего слова, а на четвёртом и вовсе перестанет слушать.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30363"/>
        <a:ext cx="9001000" cy="910800"/>
      </dsp:txXfrm>
    </dsp:sp>
    <dsp:sp modelId="{34ECA5CF-C0A4-43ED-8B7A-5E5BB975CA2F}">
      <dsp:nvSpPr>
        <dsp:cNvPr id="0" name=""/>
        <dsp:cNvSpPr/>
      </dsp:nvSpPr>
      <dsp:spPr>
        <a:xfrm>
          <a:off x="0" y="2099761"/>
          <a:ext cx="9001000" cy="502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Во время разговора важен глазной контакт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27" y="2124288"/>
        <a:ext cx="8951946" cy="453390"/>
      </dsp:txXfrm>
    </dsp:sp>
    <dsp:sp modelId="{E0280416-D0C4-4E06-A7E2-6E793211E08C}">
      <dsp:nvSpPr>
        <dsp:cNvPr id="0" name=""/>
        <dsp:cNvSpPr/>
      </dsp:nvSpPr>
      <dsp:spPr>
        <a:xfrm>
          <a:off x="0" y="2743608"/>
          <a:ext cx="90010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того чтобы чему-то научить аутичного ребёнка, нужно обязательно сесть напротив него и посмотреть в глаза, после уже требовать выполнения какого либо действия.</a:t>
          </a:r>
        </a:p>
      </dsp:txBody>
      <dsp:txXfrm>
        <a:off x="0" y="2743608"/>
        <a:ext cx="9001000" cy="910800"/>
      </dsp:txXfrm>
    </dsp:sp>
    <dsp:sp modelId="{DEAC5AA0-4396-43A8-B497-A4BC6AB29917}">
      <dsp:nvSpPr>
        <dsp:cNvPr id="0" name=""/>
        <dsp:cNvSpPr/>
      </dsp:nvSpPr>
      <dsp:spPr>
        <a:xfrm>
          <a:off x="0" y="3654408"/>
          <a:ext cx="9001000" cy="502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Зрительное восприятие лучше, чем словесное</a:t>
          </a:r>
          <a:endParaRPr lang="ru-RU" sz="16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27" y="3678935"/>
        <a:ext cx="8951946" cy="453390"/>
      </dsp:txXfrm>
    </dsp:sp>
    <dsp:sp modelId="{EC056984-4B42-41C3-B65F-8E15295B37DA}">
      <dsp:nvSpPr>
        <dsp:cNvPr id="0" name=""/>
        <dsp:cNvSpPr/>
      </dsp:nvSpPr>
      <dsp:spPr>
        <a:xfrm>
          <a:off x="0" y="4156853"/>
          <a:ext cx="90010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8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есть возможность показать, показывайте. Если ребёнок умеет читать, то написанное слово для него лучше произнесённого.</a:t>
          </a:r>
        </a:p>
      </dsp:txBody>
      <dsp:txXfrm>
        <a:off x="0" y="4156853"/>
        <a:ext cx="9001000" cy="910800"/>
      </dsp:txXfrm>
    </dsp:sp>
    <dsp:sp modelId="{BBCB8459-A1A2-4263-AD3D-EAC5F94BE632}">
      <dsp:nvSpPr>
        <dsp:cNvPr id="0" name=""/>
        <dsp:cNvSpPr/>
      </dsp:nvSpPr>
      <dsp:spPr>
        <a:xfrm>
          <a:off x="0" y="4752527"/>
          <a:ext cx="9001000" cy="502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Никогда не поощряйте плохое поведение</a:t>
          </a:r>
          <a:endParaRPr lang="ru-RU" sz="16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27" y="4777054"/>
        <a:ext cx="8951946" cy="453390"/>
      </dsp:txXfrm>
    </dsp:sp>
    <dsp:sp modelId="{202DE896-AD99-4D00-AEA5-FC78154FD5F7}">
      <dsp:nvSpPr>
        <dsp:cNvPr id="0" name=""/>
        <dsp:cNvSpPr/>
      </dsp:nvSpPr>
      <dsp:spPr>
        <a:xfrm>
          <a:off x="0" y="5472605"/>
          <a:ext cx="9001000" cy="502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 Поощрять ребёнка, когда он не совершает ничего плохого</a:t>
          </a:r>
          <a:endParaRPr lang="ru-RU" sz="16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27" y="5497132"/>
        <a:ext cx="8951946" cy="453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-17 уч.год\Мастер-класс психолога по ФГОС\arka fonl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492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28662" y="1714488"/>
            <a:ext cx="6929486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i="1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Информационное сообщение на тему: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«Дети Дождя»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Рекомендации для педагогов.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                              Педагог-психолог  МБОДОУ №34 г. Азова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                                                                                 И.В. Михайлова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-17 уч.год\Мастер-класс психолога по ФГОС\56b6ba510f4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9599" y="0"/>
            <a:ext cx="10109294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88641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Интересные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</a:rPr>
              <a:t>факты об аутизме: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i="1" dirty="0" smtClean="0"/>
              <a:t>1.Больные </a:t>
            </a:r>
            <a:r>
              <a:rPr lang="ru-RU" sz="2400" b="1" i="1" dirty="0"/>
              <a:t>аутизмом не понимают языка тела, жестов, не улавливают </a:t>
            </a:r>
            <a:r>
              <a:rPr lang="ru-RU" sz="2400" b="1" i="1" dirty="0" smtClean="0"/>
              <a:t>изменения тона</a:t>
            </a:r>
            <a:r>
              <a:rPr lang="ru-RU" sz="2400" b="1" i="1" dirty="0"/>
              <a:t>, не распознают сарказм;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i="1" dirty="0"/>
              <a:t>2. Аутизм не лечится, но существует ряд методов корректировки поведения.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i="1" dirty="0" smtClean="0"/>
              <a:t>3.Расстройство </a:t>
            </a:r>
            <a:r>
              <a:rPr lang="ru-RU" sz="2400" b="1" i="1" dirty="0"/>
              <a:t>чаще встречается у детей немолодых родителей – матерей старше 35 лет и отцов старше 40 лет</a:t>
            </a:r>
            <a:r>
              <a:rPr lang="ru-RU" sz="2400" b="1" i="1" dirty="0" smtClean="0"/>
              <a:t>.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i="1" dirty="0" smtClean="0"/>
              <a:t>4.Аутизм встречается у мальчиков чаще, чем у девочек, в соотношении 4:1</a:t>
            </a:r>
            <a:endParaRPr lang="ru-RU" sz="2400" b="1" i="1" dirty="0"/>
          </a:p>
          <a:p>
            <a:pPr lvl="0">
              <a:spcBef>
                <a:spcPct val="0"/>
              </a:spcBef>
              <a:defRPr/>
            </a:pPr>
            <a:r>
              <a:rPr lang="ru-RU" sz="2400" b="1" i="1" dirty="0"/>
              <a:t>5</a:t>
            </a:r>
            <a:r>
              <a:rPr lang="ru-RU" sz="2400" b="1" i="1" dirty="0" smtClean="0"/>
              <a:t>. </a:t>
            </a:r>
            <a:r>
              <a:rPr lang="ru-RU" sz="2400" b="1" i="1" dirty="0"/>
              <a:t>На данный момент не существует научных методик обнаружения аутизма. 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i="1" dirty="0"/>
              <a:t>6</a:t>
            </a:r>
            <a:r>
              <a:rPr lang="ru-RU" sz="2400" b="1" i="1" dirty="0" smtClean="0"/>
              <a:t>. </a:t>
            </a:r>
            <a:r>
              <a:rPr lang="ru-RU" sz="2400" b="1" i="1" dirty="0"/>
              <a:t>В переводе с греческого «аутизм» буквально означает «один».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i="1" dirty="0"/>
              <a:t>7</a:t>
            </a:r>
            <a:r>
              <a:rPr lang="ru-RU" sz="2400" b="1" i="1" dirty="0" smtClean="0"/>
              <a:t>.У аутизма есть генетические причины. Аутизм никак не связан с прививками! Единственная доказанная не генетическая причина аутизма – это синдром врожденной краснухи, который возникает когда беременная женщина заболевает краснухой.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20730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6-17 уч.год\Мастер-класс психолога по ФГОС\background-powerpoint-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детей </a:t>
            </a:r>
            <a:r>
              <a:rPr lang="ru-RU" dirty="0" err="1" smtClean="0"/>
              <a:t>аутистов</a:t>
            </a:r>
            <a:r>
              <a:rPr lang="ru-RU" dirty="0" smtClean="0"/>
              <a:t> называют «Дети Дождя»?</a:t>
            </a:r>
            <a:endParaRPr lang="ru-RU" dirty="0"/>
          </a:p>
        </p:txBody>
      </p:sp>
      <p:pic>
        <p:nvPicPr>
          <p:cNvPr id="11" name="Объект 10" descr="7306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915711"/>
            <a:ext cx="5390852" cy="3026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-17 уч.год\Мастер-класс психолога по ФГОС\arka fonl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492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88640"/>
            <a:ext cx="7344816" cy="6336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sz="2800" b="1" i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i="1" dirty="0" smtClean="0">
              <a:solidFill>
                <a:schemeClr val="accent3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                       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34813"/>
            <a:ext cx="5269144" cy="553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-17 уч.год\Мастер-класс психолога по ФГОС\arka fonl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492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88640"/>
            <a:ext cx="7344816" cy="6336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endParaRPr lang="ru-RU" sz="2800" b="1" i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i="1" dirty="0" smtClean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                        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80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-17 уч.год\Мастер-класс психолога по ФГОС\arka fonl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924"/>
            <a:ext cx="9144000" cy="699492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64" y="1040496"/>
            <a:ext cx="6025072" cy="4512921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-17 уч.год\Мастер-класс психолога по ФГОС\arka fonl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77"/>
            <a:ext cx="9144000" cy="69949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928670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7477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Что такое аутизм?</a:t>
            </a:r>
            <a:endParaRPr lang="ru-RU" sz="2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92136" y="914948"/>
            <a:ext cx="6359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cs typeface="Aharoni" pitchFamily="2" charset="-79"/>
              </a:rPr>
              <a:t>Аутизм, или расстройства  </a:t>
            </a:r>
            <a:r>
              <a:rPr lang="ru-RU" sz="2400" b="1" i="1" dirty="0" err="1" smtClean="0">
                <a:solidFill>
                  <a:srgbClr val="C00000"/>
                </a:solidFill>
                <a:cs typeface="Aharoni" pitchFamily="2" charset="-79"/>
              </a:rPr>
              <a:t>аутистического</a:t>
            </a:r>
            <a:r>
              <a:rPr lang="ru-RU" sz="2400" b="1" i="1" dirty="0" smtClean="0">
                <a:solidFill>
                  <a:srgbClr val="C00000"/>
                </a:solidFill>
                <a:cs typeface="Aharoni" pitchFamily="2" charset="-79"/>
              </a:rPr>
              <a:t> спектра (РАС), – термин, используемый для описания группы расстройств развития центральной нервной системы</a:t>
            </a:r>
            <a:endParaRPr lang="ru-RU" sz="2400" b="1" i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Picture 2" descr="https://ds04.infourok.ru/uploads/ex/0ead/0018519c-45453d52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2484608"/>
            <a:ext cx="5521246" cy="34563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-17 уч.год\Мастер-класс психолога по ФГОС\56b6ba510f4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19943" cy="7000900"/>
          </a:xfrm>
          <a:prstGeom prst="rect">
            <a:avLst/>
          </a:prstGeom>
          <a:noFill/>
        </p:spPr>
      </p:pic>
      <p:pic>
        <p:nvPicPr>
          <p:cNvPr id="5" name="Рисунок 4" descr="ras-dsm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71594"/>
            <a:ext cx="8352928" cy="62577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-17 уч.год\Мастер-класс психолога по ФГОС\arka fonl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893" y="-136924"/>
            <a:ext cx="9144000" cy="69949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928670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60648"/>
            <a:ext cx="645507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96000" algn="ctr"/>
            <a:r>
              <a:rPr lang="ru-RU" sz="2100" b="1" dirty="0" smtClean="0"/>
              <a:t>К расстройствам аутистического спектра (РАС)  относятся: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800000"/>
                </a:solidFill>
              </a:rPr>
              <a:t>детский аутизм</a:t>
            </a:r>
            <a:r>
              <a:rPr lang="ru-RU" sz="2100" b="1" dirty="0">
                <a:solidFill>
                  <a:srgbClr val="800000"/>
                </a:solidFill>
              </a:rPr>
              <a:t>;</a:t>
            </a:r>
            <a:endParaRPr lang="ru-RU" sz="2100" b="1" dirty="0" smtClean="0">
              <a:solidFill>
                <a:srgbClr val="8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800000"/>
                </a:solidFill>
              </a:rPr>
              <a:t>атипичный аутизм;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800000"/>
                </a:solidFill>
              </a:rPr>
              <a:t>синдром </a:t>
            </a:r>
            <a:r>
              <a:rPr lang="ru-RU" sz="2100" b="1" dirty="0" err="1" smtClean="0">
                <a:solidFill>
                  <a:srgbClr val="800000"/>
                </a:solidFill>
              </a:rPr>
              <a:t>Аспергера</a:t>
            </a:r>
            <a:r>
              <a:rPr lang="ru-RU" sz="2100" b="1" dirty="0" smtClean="0">
                <a:solidFill>
                  <a:srgbClr val="800000"/>
                </a:solidFill>
              </a:rPr>
              <a:t> (развита речь);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100" b="1" dirty="0" smtClean="0">
                <a:solidFill>
                  <a:srgbClr val="800000"/>
                </a:solidFill>
              </a:rPr>
              <a:t>органический аутизм и аутистическое расстройство. </a:t>
            </a:r>
          </a:p>
          <a:p>
            <a:pPr algn="just"/>
            <a:r>
              <a:rPr lang="ru-RU" sz="2100" b="1" dirty="0" smtClean="0">
                <a:solidFill>
                  <a:srgbClr val="800000"/>
                </a:solidFill>
              </a:rPr>
              <a:t>Все эти термины описывают разные проявления одного и того же нарушения. Аутизм часто сочетается с другими нарушениями. Значительная часть людей с РАС (от 25 до 50%) имеют сопутствующую умственную отсталость, часто у них имеются расстройства моторики и координации, проблемы с желудочно-кишечным трактом, нарушения сна. Для людей с РАС также характерны особенности восприятия информации, трудности с концентрацией внимания и раздражительность. </a:t>
            </a:r>
            <a:endParaRPr lang="ru-RU" sz="2100" b="1" dirty="0">
              <a:solidFill>
                <a:srgbClr val="800000"/>
              </a:solidFill>
            </a:endParaRPr>
          </a:p>
        </p:txBody>
      </p:sp>
      <p:pic>
        <p:nvPicPr>
          <p:cNvPr id="8" name="Picture 2" descr="https://ugra-tv.ru/upload/iblock/98f/98ff12b9a442a29b7ce5c153af7a97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2115" y="666724"/>
            <a:ext cx="1708843" cy="12625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-17 уч.год\Мастер-класс психолога по ФГОС\arka fonl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924"/>
            <a:ext cx="9144000" cy="69949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928670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3080" y="785795"/>
            <a:ext cx="59521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Индивидуальная поддержка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со стороны педагога, в которой </a:t>
            </a:r>
            <a:r>
              <a:rPr lang="ru-RU" sz="2800" b="1">
                <a:solidFill>
                  <a:schemeClr val="accent2">
                    <a:lumMod val="50000"/>
                  </a:schemeClr>
                </a:solidFill>
              </a:rPr>
              <a:t>нуждается </a:t>
            </a:r>
            <a:r>
              <a:rPr lang="ru-RU" sz="2800" b="1" smtClean="0">
                <a:solidFill>
                  <a:schemeClr val="accent2">
                    <a:lumMod val="50000"/>
                  </a:schemeClr>
                </a:solidFill>
              </a:rPr>
              <a:t>дошкольник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 РАС, заключается в следующем: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• Понимание сути РАС.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• Начало работы с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обследования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• Адаптация окружающей среды.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• Акцентирование внимания на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функциональных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навыках.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• Использование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</a:p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 дифференцированного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подхода.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-17 уч.год\Мастер-класс психолога по ФГОС\56b6ba510f4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92700" cy="7000899"/>
          </a:xfrm>
          <a:prstGeom prst="rect">
            <a:avLst/>
          </a:prstGeom>
          <a:noFill/>
        </p:spPr>
      </p:pic>
      <p:pic>
        <p:nvPicPr>
          <p:cNvPr id="23554" name="Picture 2" descr="https://ds03.infourok.ru/uploads/ex/0847/00002f56-e3a9af42/1/im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878" y="116632"/>
            <a:ext cx="9296458" cy="65435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-17 уч.год\Мастер-класс психолога по ФГОС\56b6ba510f4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6260" y="0"/>
            <a:ext cx="10125144" cy="6868751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84376404"/>
              </p:ext>
            </p:extLst>
          </p:nvPr>
        </p:nvGraphicFramePr>
        <p:xfrm>
          <a:off x="107504" y="404664"/>
          <a:ext cx="9001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6-17 уч.год\Мастер-класс психолога по ФГОС\56b6ba510f4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544" y="44624"/>
            <a:ext cx="10043516" cy="6813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9471" y="260648"/>
            <a:ext cx="900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помощи </a:t>
            </a:r>
            <a:r>
              <a:rPr lang="ru-RU" sz="3200" b="1" u="sng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и родителям</a:t>
            </a:r>
            <a:r>
              <a:rPr lang="ru-RU" sz="3200" b="1" u="sng" dirty="0">
                <a:ln w="0">
                  <a:solidFill>
                    <a:schemeClr val="accent5">
                      <a:lumMod val="50000"/>
                    </a:schemeClr>
                  </a:solidFill>
                </a:ln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4"/>
          <a:stretch/>
        </p:blipFill>
        <p:spPr>
          <a:xfrm>
            <a:off x="107504" y="845423"/>
            <a:ext cx="3178194" cy="1178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7" b="19335"/>
          <a:stretch/>
        </p:blipFill>
        <p:spPr>
          <a:xfrm>
            <a:off x="6409832" y="869358"/>
            <a:ext cx="2664296" cy="1188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98"/>
          <a:stretch/>
        </p:blipFill>
        <p:spPr>
          <a:xfrm>
            <a:off x="3285698" y="869358"/>
            <a:ext cx="3096344" cy="1091551"/>
          </a:xfrm>
          <a:prstGeom prst="rect">
            <a:avLst/>
          </a:prstGeom>
        </p:spPr>
      </p:pic>
      <p:pic>
        <p:nvPicPr>
          <p:cNvPr id="10" name="Picture 4" descr="https://i.pinimg.com/originals/93/79/4d/93794d7ce1f2c372853805ecd66670a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8" b="28181"/>
          <a:stretch/>
        </p:blipFill>
        <p:spPr bwMode="auto">
          <a:xfrm>
            <a:off x="107504" y="2492896"/>
            <a:ext cx="3714519" cy="374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r="9223"/>
          <a:stretch/>
        </p:blipFill>
        <p:spPr>
          <a:xfrm>
            <a:off x="5292080" y="4725144"/>
            <a:ext cx="2615808" cy="2010673"/>
          </a:xfrm>
          <a:prstGeom prst="rect">
            <a:avLst/>
          </a:prstGeom>
        </p:spPr>
      </p:pic>
      <p:pic>
        <p:nvPicPr>
          <p:cNvPr id="12" name="Picture 2" descr="http://www.psybemol.kiev.ua/_/rsrc/1472767699478/terminy/pex-peks/PECS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9" b="3020"/>
          <a:stretch/>
        </p:blipFill>
        <p:spPr bwMode="auto">
          <a:xfrm>
            <a:off x="3938369" y="2348880"/>
            <a:ext cx="4942926" cy="22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485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детей аутистов называют «Дети Дождя»?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Костя</cp:lastModifiedBy>
  <cp:revision>35</cp:revision>
  <dcterms:created xsi:type="dcterms:W3CDTF">2016-12-07T17:47:59Z</dcterms:created>
  <dcterms:modified xsi:type="dcterms:W3CDTF">2020-03-24T13:29:10Z</dcterms:modified>
</cp:coreProperties>
</file>